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152" r:id="rId9"/>
    <p:sldId id="2041" r:id="rId10"/>
    <p:sldId id="2153" r:id="rId11"/>
    <p:sldId id="2049" r:id="rId12"/>
    <p:sldId id="2093" r:id="rId13"/>
    <p:sldId id="2099" r:id="rId14"/>
    <p:sldId id="2092" r:id="rId15"/>
    <p:sldId id="2066" r:id="rId16"/>
    <p:sldId id="2067" r:id="rId17"/>
    <p:sldId id="2164" r:id="rId18"/>
    <p:sldId id="1780" r:id="rId19"/>
    <p:sldId id="2154" r:id="rId20"/>
    <p:sldId id="1789" r:id="rId21"/>
    <p:sldId id="1790" r:id="rId22"/>
    <p:sldId id="2165" r:id="rId23"/>
    <p:sldId id="2073" r:id="rId24"/>
    <p:sldId id="2074" r:id="rId25"/>
    <p:sldId id="2158" r:id="rId26"/>
    <p:sldId id="2159" r:id="rId27"/>
    <p:sldId id="2077" r:id="rId28"/>
    <p:sldId id="2172" r:id="rId29"/>
    <p:sldId id="2166" r:id="rId30"/>
    <p:sldId id="2078" r:id="rId31"/>
    <p:sldId id="2163" r:id="rId32"/>
    <p:sldId id="2094" r:id="rId33"/>
    <p:sldId id="2075" r:id="rId34"/>
    <p:sldId id="2076" r:id="rId35"/>
    <p:sldId id="2167" r:id="rId36"/>
    <p:sldId id="2157" r:id="rId37"/>
    <p:sldId id="2173" r:id="rId38"/>
    <p:sldId id="2168" r:id="rId39"/>
    <p:sldId id="2169" r:id="rId40"/>
    <p:sldId id="2160" r:id="rId41"/>
    <p:sldId id="2170" r:id="rId42"/>
    <p:sldId id="2089" r:id="rId43"/>
    <p:sldId id="2174" r:id="rId44"/>
    <p:sldId id="2079" r:id="rId45"/>
    <p:sldId id="2161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1D1D1A"/>
    <a:srgbClr val="EBF1DE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TPU3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AEA800-F5DE-2D44-86DD-215870F0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TPU3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Freq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b/w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4x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2859-D26E-8040-8CBB-B25D05957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335" y="1250825"/>
            <a:ext cx="9464072" cy="51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基本概念澄清</a:t>
            </a:r>
          </a:p>
        </p:txBody>
      </p:sp>
    </p:spTree>
    <p:extLst>
      <p:ext uri="{BB962C8B-B14F-4D97-AF65-F5344CB8AC3E}">
        <p14:creationId xmlns:p14="http://schemas.microsoft.com/office/powerpoint/2010/main" val="36381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概念：分布式架构 </a:t>
            </a:r>
            <a:r>
              <a:rPr lang="en-US" altLang="zh-CN" dirty="0"/>
              <a:t>-</a:t>
            </a:r>
            <a:r>
              <a:rPr lang="zh-CN" altLang="en-US" dirty="0"/>
              <a:t> 参数服务器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7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en-US" altLang="zh-CN" dirty="0"/>
              <a:t>POD</a:t>
            </a:r>
            <a:r>
              <a:rPr lang="zh-CN" altLang="en-US" dirty="0"/>
              <a:t> 中的通信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37551" cy="4994910"/>
          </a:xfrm>
        </p:spPr>
        <p:txBody>
          <a:bodyPr/>
          <a:lstStyle/>
          <a:p>
            <a:r>
              <a:rPr kumimoji="1" lang="zh-CN" altLang="en-US" dirty="0"/>
              <a:t>超级计算机中，执行的大部分是神经网络模型的 </a:t>
            </a:r>
            <a:r>
              <a:rPr kumimoji="1" lang="en-US" altLang="zh-CN" dirty="0"/>
              <a:t>DP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）计算，大多数流量都是来自所有节点的权重更新时的 </a:t>
            </a:r>
            <a:r>
              <a:rPr kumimoji="1" lang="en-US" altLang="zh-CN" dirty="0"/>
              <a:t>all-reduce </a:t>
            </a:r>
            <a:r>
              <a:rPr kumimoji="1" lang="zh-CN" altLang="en-US" dirty="0"/>
              <a:t>通信，所以现在研发说的 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就来自于这里。</a:t>
            </a:r>
            <a:r>
              <a:rPr kumimoji="1" lang="en-US" altLang="zh-CN" dirty="0"/>
              <a:t>AI</a:t>
            </a:r>
            <a:r>
              <a:rPr kumimoji="1" lang="zh-CN" altLang="en-US" dirty="0"/>
              <a:t> 的应用在集群环境中属于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6BF654-CADB-294C-8809-39647998A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4172605"/>
            <a:ext cx="5842725" cy="1563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04FAE9-2D4D-9445-B95B-3F49840B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1408618"/>
            <a:ext cx="5842726" cy="23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6422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必须等全部工作节点完成了本次通信之后才能继续下一轮本地计算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本地计算和通信同步严格顺序化，能够容易地保证并行的执行逻辑于串行相同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81680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异步并行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当前</a:t>
            </a:r>
            <a:r>
              <a:rPr lang="en-US" altLang="zh-CN" sz="1800" dirty="0"/>
              <a:t>batch</a:t>
            </a:r>
            <a:r>
              <a:rPr lang="zh-CN" altLang="en-US" sz="1800" dirty="0"/>
              <a:t>迭代完后与其他服务器进行通信传输网络模型参数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执行效率高，中间除了单机通信时间以外没有任何通信和执行之间的阻塞等待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网络模型训练不收敛，训练时间长，模型参数反复使用导致无法工业化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142710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超算形态</a:t>
            </a:r>
          </a:p>
        </p:txBody>
      </p:sp>
    </p:spTree>
    <p:extLst>
      <p:ext uri="{BB962C8B-B14F-4D97-AF65-F5344CB8AC3E}">
        <p14:creationId xmlns:p14="http://schemas.microsoft.com/office/powerpoint/2010/main" val="402272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5FFB69-0E78-BE4A-8699-A5402A17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30"/>
            <a:ext cx="12196763" cy="68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迎来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sz="2800" dirty="0">
                <a:solidFill>
                  <a:srgbClr val="C00000"/>
                </a:solidFill>
              </a:rPr>
              <a:t>TPUv1: single-chip system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--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built as coprocessor to a CPU</a:t>
            </a:r>
          </a:p>
          <a:p>
            <a:pPr lvl="1"/>
            <a:r>
              <a:rPr lang="en-US" altLang="zh-CN" sz="2600" dirty="0"/>
              <a:t>Works well for inference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TPUv2, v3: ML Supercomputer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–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name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as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POD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1"/>
            <a:r>
              <a:rPr lang="en-US" altLang="zh-CN" sz="2600" dirty="0"/>
              <a:t>Multi-chip scaling critical for practical training times</a:t>
            </a:r>
          </a:p>
          <a:p>
            <a:pPr lvl="1"/>
            <a:r>
              <a:rPr lang="en-US" altLang="zh-CN" sz="2600" dirty="0"/>
              <a:t>Single TPU</a:t>
            </a:r>
            <a:r>
              <a:rPr lang="zh-CN" altLang="en-US" sz="2600" dirty="0"/>
              <a:t> </a:t>
            </a:r>
            <a:r>
              <a:rPr lang="en-US" altLang="zh-CN" sz="2600" dirty="0"/>
              <a:t>v2 chip would take 60 - 400 days for production workloads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228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芯片和散热片；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0B7C4-E6A2-9942-BD7F-15F9CEED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74057"/>
            <a:ext cx="7345730" cy="3225529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</p:spTree>
    <p:extLst>
      <p:ext uri="{BB962C8B-B14F-4D97-AF65-F5344CB8AC3E}">
        <p14:creationId xmlns:p14="http://schemas.microsoft.com/office/powerpoint/2010/main" val="28972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概念澄清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340989"/>
          </a:xfrm>
        </p:spPr>
        <p:txBody>
          <a:bodyPr/>
          <a:lstStyle/>
          <a:p>
            <a:r>
              <a:rPr lang="en-US" altLang="zh-CN" b="1" dirty="0" err="1"/>
              <a:t>BlueLink</a:t>
            </a:r>
            <a:r>
              <a:rPr lang="zh-CN" altLang="en-US" dirty="0"/>
              <a:t>：</a:t>
            </a:r>
            <a:r>
              <a:rPr lang="en-US" altLang="zh-CN" dirty="0"/>
              <a:t> IBM </a:t>
            </a:r>
            <a:r>
              <a:rPr lang="en-US" altLang="zh-CN" dirty="0" err="1"/>
              <a:t>BlueLink</a:t>
            </a:r>
            <a:r>
              <a:rPr lang="zh-CN" altLang="en-US" dirty="0"/>
              <a:t>端口协议，每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25 Gb/s</a:t>
            </a:r>
            <a:r>
              <a:rPr lang="zh-CN" altLang="en-US" dirty="0"/>
              <a:t>  带宽。互联节点间进行</a:t>
            </a:r>
            <a:r>
              <a:rPr lang="en-US" altLang="zh-CN" dirty="0"/>
              <a:t>NUMA</a:t>
            </a:r>
            <a:r>
              <a:rPr lang="zh-CN" altLang="en-US" dirty="0"/>
              <a:t>通信。</a:t>
            </a:r>
            <a:endParaRPr lang="en-US" altLang="zh-CN" dirty="0"/>
          </a:p>
          <a:p>
            <a:r>
              <a:rPr lang="en-US" altLang="zh-CN" b="1" dirty="0"/>
              <a:t>OPA</a:t>
            </a:r>
            <a:r>
              <a:rPr lang="zh-CN" altLang="en-US" dirty="0"/>
              <a:t>：英特尔</a:t>
            </a:r>
            <a:r>
              <a:rPr lang="en-US" altLang="zh-CN" dirty="0"/>
              <a:t> Intel Omni-Path Architecture (OPA) </a:t>
            </a:r>
            <a:r>
              <a:rPr lang="zh-CN" altLang="en-US" dirty="0"/>
              <a:t>互联架构，与</a:t>
            </a:r>
            <a:r>
              <a:rPr lang="en-US" altLang="zh-CN" dirty="0"/>
              <a:t>InfiniBand</a:t>
            </a:r>
            <a:r>
              <a:rPr lang="zh-CN" altLang="en-US" dirty="0"/>
              <a:t>相似的网络架构。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A397C9-E6DC-C442-A133-3C747AF2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21507"/>
            <a:ext cx="7345730" cy="32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TPUv2 boards = 4 chips</a:t>
            </a:r>
            <a:endParaRPr kumimoji="1"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D5F7C0-0FB6-CF46-9BF0-83375D3F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32" y="1884924"/>
            <a:ext cx="5461000" cy="2536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5621C4-04D4-2246-A9F1-10835F50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031" y="1916454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308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芯片和液冷散热管；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325E90-2376-884A-91F7-A37FA4A0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69" y="2999323"/>
            <a:ext cx="7029023" cy="337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B90B3B-E3F7-FB40-ACC1-9948646AFEDC}"/>
              </a:ext>
            </a:extLst>
          </p:cNvPr>
          <p:cNvSpPr/>
          <p:nvPr/>
        </p:nvSpPr>
        <p:spPr>
          <a:xfrm>
            <a:off x="5623034" y="3735047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AF0354-C98A-6241-8657-CDD0709CEBF0}"/>
              </a:ext>
            </a:extLst>
          </p:cNvPr>
          <p:cNvSpPr/>
          <p:nvPr/>
        </p:nvSpPr>
        <p:spPr>
          <a:xfrm>
            <a:off x="7670513" y="373892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FD03D3-1A2D-8048-88DE-C1036E3B4EF2}"/>
              </a:ext>
            </a:extLst>
          </p:cNvPr>
          <p:cNvSpPr/>
          <p:nvPr/>
        </p:nvSpPr>
        <p:spPr>
          <a:xfrm>
            <a:off x="5612524" y="5295369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27C190-F4BC-A64E-B910-D22AE2D1C139}"/>
              </a:ext>
            </a:extLst>
          </p:cNvPr>
          <p:cNvSpPr/>
          <p:nvPr/>
        </p:nvSpPr>
        <p:spPr>
          <a:xfrm>
            <a:off x="7670513" y="532026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394470-AC1D-C648-AD2A-655065A521E6}"/>
              </a:ext>
            </a:extLst>
          </p:cNvPr>
          <p:cNvSpPr/>
          <p:nvPr/>
        </p:nvSpPr>
        <p:spPr>
          <a:xfrm>
            <a:off x="9690538" y="309654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0DAC64-029C-744B-B284-420FDBD4E83A}"/>
              </a:ext>
            </a:extLst>
          </p:cNvPr>
          <p:cNvSpPr/>
          <p:nvPr/>
        </p:nvSpPr>
        <p:spPr>
          <a:xfrm>
            <a:off x="9690538" y="5830841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58F641-1D86-D342-9047-7E94200909EB}"/>
              </a:ext>
            </a:extLst>
          </p:cNvPr>
          <p:cNvSpPr/>
          <p:nvPr/>
        </p:nvSpPr>
        <p:spPr>
          <a:xfrm>
            <a:off x="3247697" y="418699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B19E3D4-CE70-2E4F-9370-76765E83D281}"/>
              </a:ext>
            </a:extLst>
          </p:cNvPr>
          <p:cNvSpPr/>
          <p:nvPr/>
        </p:nvSpPr>
        <p:spPr>
          <a:xfrm>
            <a:off x="9690538" y="4469525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D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3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795637-4360-BD4C-8765-3270DBFA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3631B3-2C22-224C-BEFF-45DEFCA1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7" y="1923393"/>
            <a:ext cx="5149408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boards = 4 chips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2424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53" y="1124744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30987A-EAB6-9C46-B113-8551D9B5ADD5}"/>
              </a:ext>
            </a:extLst>
          </p:cNvPr>
          <p:cNvSpPr txBox="1">
            <a:spLocks/>
          </p:cNvSpPr>
          <p:nvPr/>
        </p:nvSpPr>
        <p:spPr>
          <a:xfrm>
            <a:off x="6521561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B7905-30E7-CE40-9EDD-292EFE24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B5CDC8A-71F5-2941-BE1A-8FC3A1472F55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46671B2-5FE0-DD4C-AD21-5045846FFA4D}"/>
              </a:ext>
            </a:extLst>
          </p:cNvPr>
          <p:cNvSpPr txBox="1">
            <a:spLocks/>
          </p:cNvSpPr>
          <p:nvPr/>
        </p:nvSpPr>
        <p:spPr>
          <a:xfrm>
            <a:off x="6381077" y="4763026"/>
            <a:ext cx="2363530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100 petaflops</a:t>
            </a:r>
          </a:p>
          <a:p>
            <a:pPr algn="ctr"/>
            <a:r>
              <a:rPr kumimoji="1" lang="en-US" altLang="zh-CN" dirty="0"/>
              <a:t>32 TB HBM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87B3034-377A-B747-B4B3-A8A3AE49C901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D30F878-64FE-4640-9553-DA1A6DC3914B}"/>
              </a:ext>
            </a:extLst>
          </p:cNvPr>
          <p:cNvSpPr txBox="1">
            <a:spLocks/>
          </p:cNvSpPr>
          <p:nvPr/>
        </p:nvSpPr>
        <p:spPr>
          <a:xfrm>
            <a:off x="8933883" y="4763026"/>
            <a:ext cx="2507297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Liquid cooled</a:t>
            </a:r>
          </a:p>
          <a:p>
            <a:pPr algn="ctr"/>
            <a:r>
              <a:rPr kumimoji="1" lang="en-US" altLang="zh-CN" dirty="0"/>
              <a:t>1024 chips</a:t>
            </a:r>
            <a:endParaRPr kumimoji="1"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4C78C0-D47E-CA4B-9F1F-E9B5A9DECD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96" y="1890205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085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虚拟架构图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8BB4C-36FC-2A41-9F57-7D2837B68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18" y="1885821"/>
            <a:ext cx="11226290" cy="39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v2/v3</a:t>
            </a:r>
            <a:r>
              <a:rPr lang="zh-CN" altLang="en-US" dirty="0"/>
              <a:t>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/>
              <a:t>模型训练常需要大规模数据才能完成，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重要改进是增加了核间互连结构（</a:t>
            </a:r>
            <a:r>
              <a:rPr kumimoji="1" lang="en-US" altLang="zh-CN" dirty="0"/>
              <a:t>ICI</a:t>
            </a:r>
            <a:r>
              <a:rPr kumimoji="1" lang="zh-CN" altLang="en-US" dirty="0"/>
              <a:t>），使最多 </a:t>
            </a:r>
            <a:r>
              <a:rPr kumimoji="1" lang="en-US" altLang="zh-CN" dirty="0"/>
              <a:t>256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组成一个超级计算机。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基于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开发的超级计算机，会使用多个 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组成集群对深度学习网络进行训练。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Google </a:t>
            </a:r>
            <a:r>
              <a:rPr kumimoji="1" lang="zh-CN" altLang="en-US" dirty="0"/>
              <a:t>将</a:t>
            </a:r>
            <a:r>
              <a:rPr kumimoji="1" lang="en-US" altLang="zh-CN" dirty="0"/>
              <a:t>1024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组成超级计算机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，服务器形态采用水冷方式，能使功率提升 </a:t>
            </a:r>
            <a:r>
              <a:rPr kumimoji="1" lang="en-US" altLang="zh-CN" dirty="0"/>
              <a:t>1.6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v3 </a:t>
            </a:r>
            <a:r>
              <a:rPr kumimoji="1" lang="zh-CN" altLang="en-US" dirty="0"/>
              <a:t>模具尺寸只比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大 </a:t>
            </a:r>
            <a:r>
              <a:rPr kumimoji="1" lang="en-US" altLang="zh-CN" dirty="0"/>
              <a:t>6%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通过交换机提供的虚拟电路和无死锁路由功能，再加上 </a:t>
            </a:r>
            <a:r>
              <a:rPr lang="en-US" altLang="zh-CN" dirty="0"/>
              <a:t>TPUv2 </a:t>
            </a:r>
            <a:r>
              <a:rPr lang="zh-CN" altLang="en-US" dirty="0"/>
              <a:t>本身存在的核间互连</a:t>
            </a:r>
            <a:r>
              <a:rPr lang="en-US" altLang="zh-CN" dirty="0"/>
              <a:t>(ICI)</a:t>
            </a:r>
            <a:r>
              <a:rPr lang="zh-CN" altLang="en-US" dirty="0"/>
              <a:t>结构，便构建出 </a:t>
            </a:r>
            <a:r>
              <a:rPr lang="en-US" altLang="zh-CN" dirty="0"/>
              <a:t>TPUv2 </a:t>
            </a:r>
            <a:r>
              <a:rPr lang="zh-CN" altLang="en-US" dirty="0"/>
              <a:t>集群：</a:t>
            </a:r>
            <a:r>
              <a:rPr lang="en-US" altLang="zh-CN" dirty="0"/>
              <a:t>TPU v2 </a:t>
            </a:r>
            <a:r>
              <a:rPr lang="zh-CN" altLang="en-US" dirty="0"/>
              <a:t>集群的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，提供了 </a:t>
            </a:r>
            <a:r>
              <a:rPr lang="en-US" altLang="zh-CN" dirty="0"/>
              <a:t>15.9T/s </a:t>
            </a:r>
            <a:r>
              <a:rPr lang="zh-CN" altLang="en-US" dirty="0"/>
              <a:t>的平分带宽，相比传统的集群组网，省去了集群网卡、交换机的成本，以及与集群 </a:t>
            </a:r>
            <a:r>
              <a:rPr lang="en-US" altLang="zh-CN" dirty="0"/>
              <a:t>CPU </a:t>
            </a:r>
            <a:r>
              <a:rPr lang="zh-CN" altLang="en-US" dirty="0"/>
              <a:t>的通信延迟。</a:t>
            </a:r>
          </a:p>
        </p:txBody>
      </p:sp>
    </p:spTree>
    <p:extLst>
      <p:ext uri="{BB962C8B-B14F-4D97-AF65-F5344CB8AC3E}">
        <p14:creationId xmlns:p14="http://schemas.microsoft.com/office/powerpoint/2010/main" val="341798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855" y="5055476"/>
            <a:ext cx="71618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767DF-7F2B-7F4F-A034-AE2974AC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93" y="1222191"/>
            <a:ext cx="6858000" cy="3797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E3289A-9460-6B4E-9502-C6CAC51E25C7}"/>
              </a:ext>
            </a:extLst>
          </p:cNvPr>
          <p:cNvSpPr/>
          <p:nvPr/>
        </p:nvSpPr>
        <p:spPr>
          <a:xfrm>
            <a:off x="683608" y="1606618"/>
            <a:ext cx="33208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同步训练在同等资源的条件下可以击败异步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SGD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训练，是因为同步训练不需要参数服务器，直接允许节点间的通信，使用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all-reduce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模式就可以获得一致的权重，解决了异步训练时参数服务器与各工作节点带宽不足的问题。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4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5044966"/>
            <a:ext cx="109634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46ED5-ED90-7B47-A779-4EEF1BE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95" y="1542163"/>
            <a:ext cx="5510286" cy="277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3B478-C8A7-E64B-9F7C-585626D5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" y="1542163"/>
            <a:ext cx="5510285" cy="3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详情</a:t>
            </a:r>
          </a:p>
        </p:txBody>
      </p:sp>
    </p:spTree>
    <p:extLst>
      <p:ext uri="{BB962C8B-B14F-4D97-AF65-F5344CB8AC3E}">
        <p14:creationId xmlns:p14="http://schemas.microsoft.com/office/powerpoint/2010/main" val="2319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0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267582" y="2840420"/>
            <a:ext cx="721797" cy="480849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73235" y="2840420"/>
            <a:ext cx="1639614" cy="202587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518460" y="977354"/>
            <a:ext cx="2681277" cy="794541"/>
          </a:xfrm>
          <a:prstGeom prst="wedgeRectCallout">
            <a:avLst>
              <a:gd name="adj1" fmla="val 34437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6267582" y="3847528"/>
            <a:ext cx="1528968" cy="101876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105371" y="5420976"/>
            <a:ext cx="2681277" cy="794541"/>
          </a:xfrm>
          <a:prstGeom prst="wedgeRectCallout">
            <a:avLst>
              <a:gd name="adj1" fmla="val -39257"/>
              <a:gd name="adj2" fmla="val -10417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8351190" y="977354"/>
            <a:ext cx="2681277" cy="794541"/>
          </a:xfrm>
          <a:prstGeom prst="wedgeRectCallout">
            <a:avLst>
              <a:gd name="adj1" fmla="val -42393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3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电源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1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交换机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6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279BA-54CF-194F-9549-C72D3B2F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存储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AE2682-301F-F340-8C85-887CB686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3223531" cy="5053686"/>
          </a:xfrm>
        </p:spPr>
        <p:txBody>
          <a:bodyPr anchor="ctr"/>
          <a:lstStyle/>
          <a:p>
            <a:r>
              <a:rPr lang="zh-CN" altLang="en-US" dirty="0"/>
              <a:t>在</a:t>
            </a:r>
            <a:r>
              <a:rPr lang="en-US" altLang="zh-CN" dirty="0"/>
              <a:t>TPU v2</a:t>
            </a:r>
            <a:r>
              <a:rPr lang="zh-CN" altLang="en-US" dirty="0"/>
              <a:t>机柜中，看不到任何存储模块。或许这正是下图中机柜上方大量蓝色光纤存在的原因。</a:t>
            </a:r>
            <a:endParaRPr lang="en-US" altLang="zh-CN" dirty="0"/>
          </a:p>
          <a:p>
            <a:r>
              <a:rPr lang="zh-CN" altLang="en-US" dirty="0"/>
              <a:t>数据中心网络连接至 </a:t>
            </a:r>
            <a:r>
              <a:rPr lang="en-US" altLang="zh-CN" dirty="0"/>
              <a:t>CPU</a:t>
            </a:r>
            <a:r>
              <a:rPr lang="zh-CN" altLang="en-US" dirty="0"/>
              <a:t>，同时没有任何光纤连接至机柜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r>
              <a:rPr lang="en-US" altLang="zh-CN" dirty="0"/>
              <a:t>TPU</a:t>
            </a:r>
            <a:r>
              <a:rPr lang="zh-CN" altLang="en-US" dirty="0"/>
              <a:t>集群，而</a:t>
            </a:r>
            <a:r>
              <a:rPr lang="en-US" altLang="zh-CN" dirty="0"/>
              <a:t>TPU v2</a:t>
            </a:r>
            <a:r>
              <a:rPr lang="zh-CN" altLang="en-US" dirty="0"/>
              <a:t>板上也没有任何网络连接。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5C29F4-DF27-1C45-8C38-8D5A517FB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783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整体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9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96D91D-737A-7C48-80C7-A8B7E794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机柜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83BC7-96B4-FC45-BE77-86DBC0F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69" y="1284234"/>
            <a:ext cx="7432639" cy="4931270"/>
          </a:xfrm>
          <a:prstGeom prst="roundRect">
            <a:avLst>
              <a:gd name="adj" fmla="val 15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F38ED2-9B66-7C47-93CD-4DF0684F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097027" cy="4994910"/>
          </a:xfrm>
        </p:spPr>
        <p:txBody>
          <a:bodyPr/>
          <a:lstStyle/>
          <a:p>
            <a:r>
              <a:rPr lang="zh-CN" altLang="en-US" dirty="0"/>
              <a:t>谷歌展示了 </a:t>
            </a:r>
            <a:r>
              <a:rPr lang="en-US" altLang="zh-CN" dirty="0"/>
              <a:t>TPUv2</a:t>
            </a:r>
            <a:r>
              <a:rPr lang="zh-CN" altLang="en-US" dirty="0"/>
              <a:t> 机柜的</a:t>
            </a:r>
            <a:r>
              <a:rPr lang="en-US" altLang="zh-CN" dirty="0"/>
              <a:t>3</a:t>
            </a:r>
            <a:r>
              <a:rPr lang="zh-CN" altLang="en-US" dirty="0"/>
              <a:t>张不同照片。在这</a:t>
            </a:r>
            <a:r>
              <a:rPr lang="en-US" altLang="zh-CN" dirty="0"/>
              <a:t>3</a:t>
            </a:r>
            <a:r>
              <a:rPr lang="zh-CN" altLang="en-US" dirty="0"/>
              <a:t>张照片中，配置和连线方式一致。</a:t>
            </a:r>
            <a:endParaRPr lang="en-US" altLang="zh-CN" dirty="0"/>
          </a:p>
          <a:p>
            <a:r>
              <a:rPr lang="zh-CN" altLang="en-US" dirty="0"/>
              <a:t>为了避免信号衰减带来问题，</a:t>
            </a:r>
            <a:r>
              <a:rPr lang="en-US" altLang="zh-CN" dirty="0" err="1"/>
              <a:t>BlueLink</a:t>
            </a:r>
            <a:r>
              <a:rPr lang="zh-CN" altLang="en-US" dirty="0"/>
              <a:t> 或 </a:t>
            </a:r>
            <a:r>
              <a:rPr lang="en-US" altLang="zh-CN" dirty="0"/>
              <a:t>OPA</a:t>
            </a:r>
            <a:r>
              <a:rPr lang="zh-CN" altLang="en-US" dirty="0"/>
              <a:t> 的铜缆和光纤长度不能太长，因此</a:t>
            </a:r>
            <a:r>
              <a:rPr lang="en-US" altLang="zh-CN" dirty="0"/>
              <a:t>NPU</a:t>
            </a:r>
            <a:r>
              <a:rPr lang="zh-CN" altLang="en-US" dirty="0"/>
              <a:t>在中间，</a:t>
            </a:r>
            <a:r>
              <a:rPr lang="en-US" altLang="zh-CN" dirty="0"/>
              <a:t>CPU</a:t>
            </a:r>
            <a:r>
              <a:rPr lang="zh-CN" altLang="en-US" dirty="0"/>
              <a:t>在两侧的方式排布。</a:t>
            </a:r>
          </a:p>
        </p:txBody>
      </p:sp>
    </p:spTree>
    <p:extLst>
      <p:ext uri="{BB962C8B-B14F-4D97-AF65-F5344CB8AC3E}">
        <p14:creationId xmlns:p14="http://schemas.microsoft.com/office/powerpoint/2010/main" val="97442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6374F5-F92E-3F44-9B60-72C9F67D2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03" y="2190835"/>
            <a:ext cx="11540358" cy="305752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TPU v3</a:t>
            </a:r>
            <a:r>
              <a:rPr lang="zh-CN" altLang="en-US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823222" y="3238748"/>
            <a:ext cx="721797" cy="32426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6626202" y="3210214"/>
            <a:ext cx="4960906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366856" y="1039204"/>
            <a:ext cx="2681277" cy="794541"/>
          </a:xfrm>
          <a:prstGeom prst="wedgeRectCallout">
            <a:avLst>
              <a:gd name="adj1" fmla="val -52193"/>
              <a:gd name="adj2" fmla="val 18155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512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3604915" y="3210214"/>
            <a:ext cx="2354451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85730" y="1110337"/>
            <a:ext cx="2681277" cy="794541"/>
          </a:xfrm>
          <a:prstGeom prst="wedgeRectCallout">
            <a:avLst>
              <a:gd name="adj1" fmla="val -38865"/>
              <a:gd name="adj2" fmla="val 15774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2670714" y="5473196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6B544C-02CA-424C-86C3-4474B6B1E724}"/>
              </a:ext>
            </a:extLst>
          </p:cNvPr>
          <p:cNvSpPr/>
          <p:nvPr/>
        </p:nvSpPr>
        <p:spPr>
          <a:xfrm>
            <a:off x="2309816" y="3238748"/>
            <a:ext cx="721797" cy="71314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8" name="矩形标注 17">
            <a:extLst>
              <a:ext uri="{FF2B5EF4-FFF2-40B4-BE49-F238E27FC236}">
                <a16:creationId xmlns:a16="http://schemas.microsoft.com/office/drawing/2014/main" id="{31B8A371-84B9-324C-856C-0AE0206E0730}"/>
              </a:ext>
            </a:extLst>
          </p:cNvPr>
          <p:cNvSpPr/>
          <p:nvPr/>
        </p:nvSpPr>
        <p:spPr>
          <a:xfrm>
            <a:off x="8905831" y="5473195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1024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Key Takeaways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83482" cy="4994910"/>
          </a:xfrm>
        </p:spPr>
        <p:txBody>
          <a:bodyPr anchor="t"/>
          <a:lstStyle/>
          <a:p>
            <a:r>
              <a:rPr kumimoji="1" lang="en-US" altLang="zh-CN" dirty="0"/>
              <a:t>TPUv2/v3 supercomputers with 256-1024 chips run production applications at scale, powering many Google products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TPUs are widely used to accelerate production and research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Proven results from Model/HW/SW codesign, with more opportunities still available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5809C-BBF9-7E40-95FE-6CF454B5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46" y="1242198"/>
            <a:ext cx="4998044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1447" y="1484784"/>
            <a:ext cx="10171549" cy="4525736"/>
          </a:xfrm>
        </p:spPr>
        <p:txBody>
          <a:bodyPr/>
          <a:lstStyle/>
          <a:p>
            <a:r>
              <a:rPr lang="zh-CN" altLang="en-US" sz="1800" dirty="0"/>
              <a:t>英伟达通过 </a:t>
            </a:r>
            <a:r>
              <a:rPr lang="en-US" altLang="zh-CN" sz="1800" dirty="0"/>
              <a:t>NVLink</a:t>
            </a:r>
            <a:r>
              <a:rPr lang="zh-CN" altLang="en-US" sz="1800" dirty="0"/>
              <a:t> 迈出 </a:t>
            </a:r>
            <a:r>
              <a:rPr lang="en-US" altLang="zh-CN" sz="1800" dirty="0"/>
              <a:t>GPU</a:t>
            </a:r>
            <a:r>
              <a:rPr lang="zh-CN" altLang="en-US" sz="1800" dirty="0"/>
              <a:t> 芯片独立于 </a:t>
            </a:r>
            <a:r>
              <a:rPr lang="en-US" altLang="zh-CN" sz="1800" dirty="0"/>
              <a:t>CPU</a:t>
            </a:r>
            <a:r>
              <a:rPr lang="zh-CN" altLang="en-US" sz="1800" dirty="0"/>
              <a:t>，并且将其软件基础架构和工作负载从单一 </a:t>
            </a:r>
            <a:r>
              <a:rPr lang="en-US" altLang="zh-CN" sz="1800" dirty="0"/>
              <a:t>GPU</a:t>
            </a:r>
            <a:r>
              <a:rPr lang="zh-CN" altLang="en-US" sz="1800" dirty="0"/>
              <a:t> 扩展到</a:t>
            </a:r>
            <a:r>
              <a:rPr lang="en-US" altLang="zh-CN" sz="1800" dirty="0"/>
              <a:t>GPU</a:t>
            </a:r>
            <a:r>
              <a:rPr lang="zh-CN" altLang="en-US" sz="1800" dirty="0"/>
              <a:t> 集群。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机柜中 </a:t>
            </a:r>
            <a:r>
              <a:rPr lang="en-US" altLang="zh-CN" sz="1800" dirty="0"/>
              <a:t>CPU</a:t>
            </a:r>
            <a:r>
              <a:rPr lang="zh-CN" altLang="en-US" sz="1800" dirty="0"/>
              <a:t> 和 </a:t>
            </a:r>
            <a:r>
              <a:rPr lang="en-US" altLang="zh-CN" sz="1800" dirty="0"/>
              <a:t>TPUv2</a:t>
            </a:r>
            <a:r>
              <a:rPr lang="zh-CN" altLang="en-US" sz="1800" dirty="0"/>
              <a:t> 芯片间如何关联，使得 </a:t>
            </a:r>
            <a:r>
              <a:rPr lang="en-US" altLang="zh-CN" sz="1800" dirty="0"/>
              <a:t>TPU v2</a:t>
            </a:r>
            <a:r>
              <a:rPr lang="zh-CN" altLang="en-US" sz="1800" dirty="0"/>
              <a:t> 可以通过超网格中的连接有效地共享数据？</a:t>
            </a:r>
            <a:endParaRPr lang="en-US" altLang="zh-CN" sz="1800" dirty="0"/>
          </a:p>
          <a:p>
            <a:r>
              <a:rPr lang="en-US" altLang="zh-CN" sz="1800" dirty="0"/>
              <a:t>TPU v2</a:t>
            </a:r>
            <a:r>
              <a:rPr lang="zh-CN" altLang="en-US" sz="1800" dirty="0"/>
              <a:t> 芯片可以通过 </a:t>
            </a:r>
            <a:r>
              <a:rPr lang="en-US" altLang="zh-CN" sz="1800" dirty="0"/>
              <a:t>OPA</a:t>
            </a:r>
            <a:r>
              <a:rPr lang="zh-CN" altLang="en-US" sz="1800" dirty="0"/>
              <a:t> 上使用远程直接存储器访问（</a:t>
            </a:r>
            <a:r>
              <a:rPr lang="en-US" altLang="zh-CN" sz="1800" dirty="0"/>
              <a:t>RDMA</a:t>
            </a:r>
            <a:r>
              <a:rPr lang="zh-CN" altLang="en-US" sz="1800" dirty="0"/>
              <a:t>）从 </a:t>
            </a:r>
            <a:r>
              <a:rPr lang="en-US" altLang="zh-CN" sz="1800" dirty="0"/>
              <a:t>host</a:t>
            </a:r>
            <a:r>
              <a:rPr lang="zh-CN" altLang="en-US" sz="1800" dirty="0"/>
              <a:t> 测的内存中加载数据吗？还是要通过</a:t>
            </a:r>
            <a:r>
              <a:rPr lang="en-US" altLang="zh-CN" sz="1800" dirty="0"/>
              <a:t>CPU</a:t>
            </a:r>
            <a:r>
              <a:rPr lang="zh-CN" altLang="en-US" sz="1800" dirty="0"/>
              <a:t> 进行调度分发？</a:t>
            </a:r>
            <a:endParaRPr lang="en-US" altLang="zh-CN" sz="1800" dirty="0"/>
          </a:p>
          <a:p>
            <a:r>
              <a:rPr lang="en-US" altLang="zh-CN" sz="1800" dirty="0"/>
              <a:t>Google</a:t>
            </a:r>
            <a:r>
              <a:rPr lang="zh-CN" altLang="en-US" sz="1800" dirty="0"/>
              <a:t> 的 </a:t>
            </a:r>
            <a:r>
              <a:rPr lang="en-US" altLang="zh-CN" sz="1800" dirty="0"/>
              <a:t>TPU v2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没有纰漏足够的信息能将其与同时代的英伟达 </a:t>
            </a:r>
            <a:r>
              <a:rPr lang="en-US" altLang="zh-CN" sz="1800" dirty="0"/>
              <a:t>Volta</a:t>
            </a:r>
            <a:r>
              <a:rPr lang="zh-CN" altLang="en-US" sz="1800" dirty="0"/>
              <a:t> 等商用产品进行比较，</a:t>
            </a:r>
            <a:r>
              <a:rPr lang="en-US" altLang="zh-CN" sz="1800" dirty="0"/>
              <a:t>POD</a:t>
            </a:r>
            <a:r>
              <a:rPr lang="zh-CN" altLang="en-US" sz="1800" dirty="0"/>
              <a:t>形态除了硬件指标参数，用什么基准衡量（算力利用率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MLPerf</a:t>
            </a:r>
            <a:r>
              <a:rPr lang="zh-CN" altLang="en-US" sz="1800" dirty="0"/>
              <a:t>）？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C6174-5249-6A43-B749-4F2397CD7046}"/>
              </a:ext>
            </a:extLst>
          </p:cNvPr>
          <p:cNvSpPr/>
          <p:nvPr/>
        </p:nvSpPr>
        <p:spPr>
          <a:xfrm>
            <a:off x="283781" y="1599133"/>
            <a:ext cx="1035388" cy="589189"/>
          </a:xfrm>
          <a:prstGeom prst="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GPU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CC97EB-3EFC-6043-BAF8-48B1E10E6A75}"/>
              </a:ext>
            </a:extLst>
          </p:cNvPr>
          <p:cNvSpPr/>
          <p:nvPr/>
        </p:nvSpPr>
        <p:spPr>
          <a:xfrm>
            <a:off x="283781" y="3267824"/>
            <a:ext cx="1035388" cy="2242681"/>
          </a:xfrm>
          <a:prstGeom prst="rect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TPU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39AF17-7A53-5748-B01C-F4B00E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相比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29EEB-A8F8-6945-A83B-A71A5886E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TPU v3 </a:t>
            </a:r>
            <a:r>
              <a:rPr kumimoji="1" lang="zh-CN" altLang="en-US" dirty="0"/>
              <a:t>实际上就是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增强版。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有约 </a:t>
            </a:r>
            <a:r>
              <a:rPr kumimoji="1" lang="en-US" altLang="zh-CN" dirty="0"/>
              <a:t>1.35 </a:t>
            </a:r>
            <a:r>
              <a:rPr kumimoji="1" lang="zh-CN" altLang="en-US" dirty="0"/>
              <a:t>倍的时钟频率、</a:t>
            </a:r>
            <a:r>
              <a:rPr kumimoji="1" lang="en-US" altLang="zh-CN" dirty="0"/>
              <a:t>ICI</a:t>
            </a:r>
            <a:r>
              <a:rPr kumimoji="1" lang="zh-CN" altLang="en-US" dirty="0"/>
              <a:t>带宽和内存带宽，两倍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数量，峰值性能提高 </a:t>
            </a:r>
            <a:r>
              <a:rPr kumimoji="1" lang="en-US" altLang="zh-CN" dirty="0"/>
              <a:t>2.7 </a:t>
            </a:r>
            <a:r>
              <a:rPr kumimoji="1" lang="zh-CN" altLang="en-US" dirty="0"/>
              <a:t>倍。</a:t>
            </a:r>
            <a:endParaRPr kumimoji="1" lang="en-US" altLang="zh-CN" dirty="0"/>
          </a:p>
          <a:p>
            <a:r>
              <a:rPr lang="zh-CN" altLang="en-US" dirty="0"/>
              <a:t>体积只大了不到 </a:t>
            </a:r>
            <a:r>
              <a:rPr lang="en-US" altLang="zh-CN" dirty="0"/>
              <a:t>10%</a:t>
            </a:r>
            <a:r>
              <a:rPr lang="zh-CN" altLang="en-US" dirty="0"/>
              <a:t>，</a:t>
            </a:r>
            <a:r>
              <a:rPr lang="en-US" altLang="zh-CN" dirty="0"/>
              <a:t>MXU</a:t>
            </a:r>
            <a:r>
              <a:rPr lang="zh-CN" altLang="en-US" dirty="0"/>
              <a:t> 数量翻倍达到 </a:t>
            </a:r>
            <a:r>
              <a:rPr lang="en-US" altLang="zh-CN" dirty="0"/>
              <a:t>4</a:t>
            </a:r>
            <a:r>
              <a:rPr lang="zh-CN" altLang="en-US" dirty="0"/>
              <a:t> 个；时钟频率加快了 </a:t>
            </a:r>
            <a:r>
              <a:rPr lang="en-US" altLang="zh-CN" dirty="0"/>
              <a:t>30%</a:t>
            </a:r>
            <a:r>
              <a:rPr lang="zh-CN" altLang="en-US" dirty="0"/>
              <a:t>，进一步加快计算速度；内存带宽扩大了 </a:t>
            </a:r>
            <a:r>
              <a:rPr lang="en-US" altLang="zh-CN" dirty="0"/>
              <a:t>30%</a:t>
            </a:r>
            <a:r>
              <a:rPr lang="zh-CN" altLang="en-US" dirty="0"/>
              <a:t>，容量翻倍，可使多种应用更加方便；芯片间带宽扩大 </a:t>
            </a:r>
            <a:r>
              <a:rPr lang="en-US" altLang="zh-CN" dirty="0"/>
              <a:t>30%</a:t>
            </a:r>
            <a:r>
              <a:rPr lang="zh-CN" altLang="en-US" dirty="0"/>
              <a:t>，可连接的节点数是之前的 </a:t>
            </a:r>
            <a:r>
              <a:rPr lang="en-US" altLang="zh-CN" dirty="0"/>
              <a:t>4</a:t>
            </a:r>
            <a:r>
              <a:rPr lang="zh-CN" altLang="en-US" dirty="0"/>
              <a:t> 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1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02626"/>
              </p:ext>
            </p:extLst>
          </p:nvPr>
        </p:nvGraphicFramePr>
        <p:xfrm>
          <a:off x="623635" y="1270386"/>
          <a:ext cx="10748557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0498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360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39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4A979C-AA61-DE4C-80BE-E0434BC4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402713"/>
            <a:ext cx="10079586" cy="60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67E781-8493-4748-BA81-BCCBF7C7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第一款训练卡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EC43DA-C72E-7B42-8CC8-406F32F49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62" y="1267824"/>
            <a:ext cx="9514237" cy="5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21616</TotalTime>
  <Words>1930</Words>
  <Application>Microsoft Macintosh PowerPoint</Application>
  <PresentationFormat>自定义</PresentationFormat>
  <Paragraphs>224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TPU v3 相比 TPU v2</vt:lpstr>
      <vt:lpstr>TPU历代芯片</vt:lpstr>
      <vt:lpstr>PowerPoint 演示文稿</vt:lpstr>
      <vt:lpstr>TPU v2 第一款训练卡</vt:lpstr>
      <vt:lpstr>TPU3 + 30% Freq + 30% b/w + 4x node</vt:lpstr>
      <vt:lpstr>PowerPoint 演示文稿</vt:lpstr>
      <vt:lpstr>概念：分布式架构 - 参数服务器</vt:lpstr>
      <vt:lpstr>概念：POD 中的通信</vt:lpstr>
      <vt:lpstr>概念：分布式 - 同步并行</vt:lpstr>
      <vt:lpstr>概念：分布式 - 异步并行</vt:lpstr>
      <vt:lpstr>PowerPoint 演示文稿</vt:lpstr>
      <vt:lpstr>PowerPoint 演示文稿</vt:lpstr>
      <vt:lpstr>迎来 Supercomputer</vt:lpstr>
      <vt:lpstr>TPU v2 基板组成</vt:lpstr>
      <vt:lpstr>概念澄清</vt:lpstr>
      <vt:lpstr>Supercomputer with dedicated interconnect</vt:lpstr>
      <vt:lpstr>TPU v3 基板组成</vt:lpstr>
      <vt:lpstr>Supercomputer with dedicated interconnect</vt:lpstr>
      <vt:lpstr>Supercomputer with dedicated interconnect</vt:lpstr>
      <vt:lpstr>虚拟架构图</vt:lpstr>
      <vt:lpstr>TPU v2/v3 Supercomputer</vt:lpstr>
      <vt:lpstr>TPU Training Pod Architecture</vt:lpstr>
      <vt:lpstr>TPU Training Pod Architecture</vt:lpstr>
      <vt:lpstr>PowerPoint 演示文稿</vt:lpstr>
      <vt:lpstr>TPU v2 POD 计算</vt:lpstr>
      <vt:lpstr>TPU v2 POD 计算</vt:lpstr>
      <vt:lpstr>TPU v2 POD 电源</vt:lpstr>
      <vt:lpstr>TPU v2 POD 交换机</vt:lpstr>
      <vt:lpstr>TPU v2 POD 存储</vt:lpstr>
      <vt:lpstr>TPU v2 POD 整体</vt:lpstr>
      <vt:lpstr>TPUv2 POD 机柜</vt:lpstr>
      <vt:lpstr>TPU v3 POD 计算</vt:lpstr>
      <vt:lpstr>Key Takeaways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5715</cp:revision>
  <dcterms:created xsi:type="dcterms:W3CDTF">2020-08-28T08:44:19Z</dcterms:created>
  <dcterms:modified xsi:type="dcterms:W3CDTF">2023-10-09T15:10:41Z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